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png"/><Relationship Id="rId7" Type="http://schemas.openxmlformats.org/officeDocument/2006/relationships/image" Target="../media/image-22-7.png"/><Relationship Id="rId8" Type="http://schemas.openxmlformats.org/officeDocument/2006/relationships/image" Target="../media/image-22-8.png"/><Relationship Id="rId9" Type="http://schemas.openxmlformats.org/officeDocument/2006/relationships/image" Target="../media/image-22-9.png"/><Relationship Id="rId10" Type="http://schemas.openxmlformats.org/officeDocument/2006/relationships/image" Target="../media/image-22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657600"/>
            <a:ext cx="320040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097280"/>
            <a:ext cx="5943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Control</a:t>
            </a:r>
            <a:endParaRPr lang="en-US" sz="4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 System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457200" y="24688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spc="6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457200" y="301752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Standard for Governing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Decision-to-Impact Control Under Uncertainty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37947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 |  Executive Briefing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57200" y="42976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ICESCO  |  Sector of Strategy &amp; Institutional Excellence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029200" y="1097280"/>
            <a:ext cx="41148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0" b="1" dirty="0">
                <a:solidFill>
                  <a:srgbClr val="1429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</a:t>
            </a:r>
            <a:endParaRPr lang="en-US" sz="1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Impact Economic Model (DIEM)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DCOS quantifies the economic value of decision governance.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188720"/>
            <a:ext cx="8046720" cy="7315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23444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Economic Value = Impact Value – Control Loss + Synchronization Gain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2194560"/>
            <a:ext cx="2651760" cy="2651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21945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331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CCL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3152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Control Loss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971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governance failure actually costs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2286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 costs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 costs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Misallocation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costs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Reputation erosion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383280" y="2194560"/>
            <a:ext cx="2651760" cy="2651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4" name="Shape 12"/>
          <p:cNvSpPr/>
          <p:nvPr/>
        </p:nvSpPr>
        <p:spPr>
          <a:xfrm>
            <a:off x="3383280" y="21945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Text 13"/>
          <p:cNvSpPr/>
          <p:nvPr/>
        </p:nvSpPr>
        <p:spPr>
          <a:xfrm>
            <a:off x="3566160" y="2331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356616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of Synchronization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566160" y="2971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coordination actually produces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566160" y="3291840"/>
            <a:ext cx="2286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Time-to-impact improvement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efficiency gain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Cross-layer compounding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velocity increase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17920" y="2194560"/>
            <a:ext cx="2651760" cy="2651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0" name="Shape 18"/>
          <p:cNvSpPr/>
          <p:nvPr/>
        </p:nvSpPr>
        <p:spPr>
          <a:xfrm>
            <a:off x="6217920" y="21945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0" y="23317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IpD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400800" y="26974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per Decision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00800" y="2971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unit economics of decisions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400800" y="3291840"/>
            <a:ext cx="2286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Normalized measure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Cross-type comparison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Complexity-adjusted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of governance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Resilience Index (RI)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DCOS measures and engineers institutional resilience.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8046720" cy="8229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28016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 = (w₁ × SAC + w₂ × ARR + w₃ × Inverse RTC) / (w₁ + w₂ + w₃)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228600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48640" y="2286000"/>
            <a:ext cx="2651760" cy="36576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423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SAC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31520" y="27889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Absorption Capacity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315468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ability to absorb disruption without decision degradation. Measures governance buffer depth and structural redundancy.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383280" y="228600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383280" y="228600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2423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ARR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66160" y="27889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Response Rate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66160" y="315468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and quality of strategic recalibration after disruption. Measures how rapidly the institution re-establishes effective governance.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228600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17920" y="2286000"/>
            <a:ext cx="2651760" cy="36576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0" y="2423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RTC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400800" y="27889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Time to Control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0" y="315468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to restore full decision governance after disruption. Inverse used because lower recovery time means higher resilience.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8640" y="4709160"/>
            <a:ext cx="804672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470916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through stress-testing across 4 shock categories: financial, operational, reputational, and regulatory.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65760" cy="365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286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Crisis Protocol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48640" y="7772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under compression — how DCOS reconfigures when institutions face existential disruption.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25880"/>
            <a:ext cx="8046720" cy="5943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7" name="Shape 4"/>
          <p:cNvSpPr/>
          <p:nvPr/>
        </p:nvSpPr>
        <p:spPr>
          <a:xfrm>
            <a:off x="548640" y="1325880"/>
            <a:ext cx="45720" cy="5943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13716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Conditions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17520" y="137160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 Index &lt; 0.40 or Decision Control Index &lt; 0.50. Automatic activation — no manual override required.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48640" y="2039112"/>
            <a:ext cx="8046720" cy="5943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" name="Shape 8"/>
          <p:cNvSpPr/>
          <p:nvPr/>
        </p:nvSpPr>
        <p:spPr>
          <a:xfrm>
            <a:off x="548640" y="2039112"/>
            <a:ext cx="45720" cy="594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208483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Override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017520" y="2084832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 (Identity) takes direct control. All decisions re-validated against mission invariants. Non-essential governance suspended.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2752344"/>
            <a:ext cx="8046720" cy="5943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5" name="Shape 12"/>
          <p:cNvSpPr/>
          <p:nvPr/>
        </p:nvSpPr>
        <p:spPr>
          <a:xfrm>
            <a:off x="548640" y="2752344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3"/>
          <p:cNvSpPr/>
          <p:nvPr/>
        </p:nvSpPr>
        <p:spPr>
          <a:xfrm>
            <a:off x="777240" y="279806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Compressed Decision Cycle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3017520" y="2798064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Layers 3–7 operate in accelerated mode. Timeline compression ratios up to 480:1. Decision velocity increases by design.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48640" y="3465576"/>
            <a:ext cx="8046720" cy="5943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9" name="Shape 16"/>
          <p:cNvSpPr/>
          <p:nvPr/>
        </p:nvSpPr>
        <p:spPr>
          <a:xfrm>
            <a:off x="548640" y="3465576"/>
            <a:ext cx="45720" cy="594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7"/>
          <p:cNvSpPr/>
          <p:nvPr/>
        </p:nvSpPr>
        <p:spPr>
          <a:xfrm>
            <a:off x="777240" y="351129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Triage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3017520" y="3511296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10 shifts to critical-path-only measurement. Non-essential impact tracking suspended. Focus on institutional survival metrics.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548640" y="4178808"/>
            <a:ext cx="8046720" cy="5943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3" name="Shape 20"/>
          <p:cNvSpPr/>
          <p:nvPr/>
        </p:nvSpPr>
        <p:spPr>
          <a:xfrm>
            <a:off x="548640" y="4178808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4" name="Text 21"/>
          <p:cNvSpPr/>
          <p:nvPr/>
        </p:nvSpPr>
        <p:spPr>
          <a:xfrm>
            <a:off x="777240" y="4224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Sequencing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3017520" y="4224528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return to normal governance. Layer-by-layer restoration protocol. Exit criteria: RI &gt; 0.60 sustained for defined period.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54864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Crisis Protocol is not improvisation — it is pre-engineered governance reconfiguration.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948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74320"/>
            <a:ext cx="365760" cy="365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Innovation Protocol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48640" y="8229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divergence — how DCOS enables exploration without compromising governance integrity.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48640" y="1371600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14173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Conditions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17520" y="1417320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signals from Layer 12 (External Intelligence) or learning insights from Layer 13 (Institutional Learning) that indicate strategic opportunity.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48640" y="2084832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48640" y="2084832"/>
            <a:ext cx="45720" cy="594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21305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Authorization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017520" y="2130552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sandbox types: Micro (&lt; 5% resources), Standard (5–15%), Strategic (15–30%). Bounded experimentation within identity constraints.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48640" y="2798064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48640" y="2798064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3"/>
          <p:cNvSpPr/>
          <p:nvPr/>
        </p:nvSpPr>
        <p:spPr>
          <a:xfrm>
            <a:off x="777240" y="284378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Governance Track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3017520" y="2843784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decisions governed separately from operational decisions. Reduced control requirements, increased tolerance for uncertainty.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48640" y="3511296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548640" y="3511296"/>
            <a:ext cx="45720" cy="5943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0" name="Text 17"/>
          <p:cNvSpPr/>
          <p:nvPr/>
        </p:nvSpPr>
        <p:spPr>
          <a:xfrm>
            <a:off x="777240" y="355701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Viability Gate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3017520" y="3557016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4 (Decision Viability) validates innovation outcomes before integration into standard governance. Evidence-based promotion criteria.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548640" y="4224528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548640" y="4224528"/>
            <a:ext cx="45720" cy="594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1"/>
          <p:cNvSpPr/>
          <p:nvPr/>
        </p:nvSpPr>
        <p:spPr>
          <a:xfrm>
            <a:off x="777240" y="427024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Path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3017520" y="4270248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exit options: Scale, Pivot, Absorb, Spin-off, or Terminate. Each with defined governance transition protocol.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54864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Innovation without governance is experimentation. Innovation within DCOS is strategic capability.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Maturity Model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progressive levels of institutional decision governance capability.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8046720" cy="6217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234440"/>
            <a:ext cx="1371600" cy="621792"/>
          </a:xfrm>
          <a:prstGeom prst="rect">
            <a:avLst/>
          </a:prstGeom>
          <a:solidFill>
            <a:srgbClr val="8896AB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234440"/>
            <a:ext cx="45720" cy="621792"/>
          </a:xfrm>
          <a:prstGeom prst="rect">
            <a:avLst/>
          </a:prstGeom>
          <a:solidFill>
            <a:srgbClr val="8896A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457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896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71600" y="1280160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71600" y="1563624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decisions, no governance structure, anecdotal impact claims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0" y="123444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20% layer coverage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1984248"/>
            <a:ext cx="8046720" cy="6217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48640" y="1984248"/>
            <a:ext cx="2926080" cy="62179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4" name="Shape 12"/>
          <p:cNvSpPr/>
          <p:nvPr/>
        </p:nvSpPr>
        <p:spPr>
          <a:xfrm>
            <a:off x="548640" y="1984248"/>
            <a:ext cx="45720" cy="62179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1984248"/>
            <a:ext cx="457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71600" y="2029968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71600" y="231343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governance for strategic decisions, partial layer implementation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0" y="1984248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20–50% layer coverage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8640" y="2734056"/>
            <a:ext cx="8046720" cy="6217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48640" y="2734056"/>
            <a:ext cx="4480560" cy="62179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2734056"/>
            <a:ext cx="45720" cy="62179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2734056"/>
            <a:ext cx="457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71600" y="2779776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371600" y="306324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Multi-layer system active, continuous control, dashboard-driven visibility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858000" y="2734056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50–80% layer coverage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3483864"/>
            <a:ext cx="8046720" cy="6217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48640" y="3483864"/>
            <a:ext cx="6035040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3483864"/>
            <a:ext cx="45720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777240" y="3483864"/>
            <a:ext cx="457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L4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371600" y="3529584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371600" y="381304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integration, dynamic adaptation, leading indicators, predictive governance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483864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80%+ layer coverage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48640" y="4233672"/>
            <a:ext cx="8046720" cy="62179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48640" y="4233672"/>
            <a:ext cx="7589520" cy="621792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5" name="Shape 33"/>
          <p:cNvSpPr/>
          <p:nvPr/>
        </p:nvSpPr>
        <p:spPr>
          <a:xfrm>
            <a:off x="548640" y="4233672"/>
            <a:ext cx="45720" cy="621792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6" name="Text 34"/>
          <p:cNvSpPr/>
          <p:nvPr/>
        </p:nvSpPr>
        <p:spPr>
          <a:xfrm>
            <a:off x="777240" y="4233672"/>
            <a:ext cx="457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L5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371600" y="4279392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1371600" y="456285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AI-augmented governance, predictive control, real-time impact attribution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858000" y="4233672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layer coverage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Deployment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configuration tiers to match institutional scope and readiness.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265176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280160"/>
            <a:ext cx="2651760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325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Core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1920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Layers 2–7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233172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through Execution Synchronization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viable decision governance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for all higher configurations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83280" y="1280160"/>
            <a:ext cx="265176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383280" y="1280160"/>
            <a:ext cx="265176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1325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Advanced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566160" y="1920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Layers 1, 8–10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566160" y="233172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anchoring + Resources, AI Governance, Impact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quantification activated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impact attribution capability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1280160"/>
            <a:ext cx="265176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17920" y="1280160"/>
            <a:ext cx="2651760" cy="50292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0" y="132588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Full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0" y="1920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14 layers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0" y="2331720"/>
            <a:ext cx="2286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Enterprise-wide decision governance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Resilience, learning, stakeholder ecosystem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institutional operating system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42519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Modes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572000"/>
            <a:ext cx="1965960" cy="3657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57200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Diagnostic Assessment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697480" y="4572000"/>
            <a:ext cx="1965960" cy="3657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4" name="Text 22"/>
          <p:cNvSpPr/>
          <p:nvPr/>
        </p:nvSpPr>
        <p:spPr>
          <a:xfrm>
            <a:off x="2788920" y="457200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Foundation Building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846320" y="4572000"/>
            <a:ext cx="1965960" cy="3657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6" name="Text 24"/>
          <p:cNvSpPr/>
          <p:nvPr/>
        </p:nvSpPr>
        <p:spPr>
          <a:xfrm>
            <a:off x="4937760" y="457200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Extension &amp; Integration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995160" y="4572000"/>
            <a:ext cx="1965960" cy="3657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8" name="Text 26"/>
          <p:cNvSpPr/>
          <p:nvPr/>
        </p:nvSpPr>
        <p:spPr>
          <a:xfrm>
            <a:off x="7086600" y="457200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Optimization &amp; Autonomy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Applications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adapts its layer weights, KPIs, and protocols to the unique decision governance challenges of each sector.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417320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31520" y="187452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policy governance, creative institution decision control, program impact attribution, identity preservation under globalization.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383280" y="123444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" name="Shape 8"/>
          <p:cNvSpPr/>
          <p:nvPr/>
        </p:nvSpPr>
        <p:spPr>
          <a:xfrm>
            <a:off x="338328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417320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97764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Heritage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566160" y="187452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Heritage preservation governance, site management decisions, intergenerational stewardship, conservation resource allocation.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6217920" y="123444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6" name="Shape 12"/>
          <p:cNvSpPr/>
          <p:nvPr/>
        </p:nvSpPr>
        <p:spPr>
          <a:xfrm>
            <a:off x="621792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417320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1228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400800" y="187452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decision governance, curriculum impact measurement, institutional quality assurance, learning outcome attribution.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548640" y="310896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1" name="Shape 16"/>
          <p:cNvSpPr/>
          <p:nvPr/>
        </p:nvSpPr>
        <p:spPr>
          <a:xfrm>
            <a:off x="54864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291840"/>
            <a:ext cx="320040" cy="3200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4300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731520" y="374904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governance, speed-adapted control, platform ecosystem decisions, technical debt as governance loss.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3383280" y="310896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6" name="Shape 20"/>
          <p:cNvSpPr/>
          <p:nvPr/>
        </p:nvSpPr>
        <p:spPr>
          <a:xfrm>
            <a:off x="338328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160" y="3291840"/>
            <a:ext cx="320040" cy="32004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397764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</a:t>
            </a:r>
            <a:endParaRPr lang="en-US" sz="1400" dirty="0"/>
          </a:p>
        </p:txBody>
      </p:sp>
      <p:sp>
        <p:nvSpPr>
          <p:cNvPr id="29" name="Text 22"/>
          <p:cNvSpPr/>
          <p:nvPr/>
        </p:nvSpPr>
        <p:spPr>
          <a:xfrm>
            <a:off x="3566160" y="374904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decision governance, public resource allocation, democratic accountability, citizen impact measurement.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6217920" y="3108960"/>
            <a:ext cx="265176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1" name="Shape 24"/>
          <p:cNvSpPr/>
          <p:nvPr/>
        </p:nvSpPr>
        <p:spPr>
          <a:xfrm>
            <a:off x="621792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291840"/>
            <a:ext cx="320040" cy="32004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81228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6400800" y="374904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governance, regulatory compliance, investment decision control, algorithmic decision accountability.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Deep Dive: Culture &amp; Heritage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Culture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institutions make high-stakes decisions about identity preservation, program funding, and global cultural engagement — often without structured governance to prove impact or maintain strategic coherence.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3152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 (Identity) anchors cultural mission invariants.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10 (Impact) attributes program outcomes.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14 (Stakeholders) governs ecosystem coordination.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1, 2, 5, 10, 14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4" name="Text 12"/>
          <p:cNvSpPr/>
          <p:nvPr/>
        </p:nvSpPr>
        <p:spPr>
          <a:xfrm>
            <a:off x="493776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Heritage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3776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Heritage preservation decisions span decades and involve irreversible trade-offs between conservation, development, and access — requiring governance that ensures intergenerational stewardship.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11 (Resilience) protects sites from shock.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8 (Resources) aligns conservation budgets.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13 (Learning) captures preservation knowledge.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1, 4, 8, 11, 13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Deep Dive: Education &amp; Technology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 institutions make curriculum, research funding, and quality assurance decisions with long impact horizons — yet lack systematic frameworks to attribute outcomes or synchronize across faculties.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3152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IQP measures learning outcome impact.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7 (Execution Sync) coordinates cross-faculty.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9 (AI Governance) governs ed-tech integration.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2, 5, 7, 9, 10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4" name="Text 12"/>
          <p:cNvSpPr/>
          <p:nvPr/>
        </p:nvSpPr>
        <p:spPr>
          <a:xfrm>
            <a:off x="493776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3776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organizations face hyper-speed decision cycles where technical debt accumulates as governance loss, and AI deployment decisions carry societal-scale impact without institutional accountability.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Protocol enables controlled experimentation.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9 (AI Gov) ensures algorithmic accountability.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DIEM quantifies technical debt as control loss.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3, 6, 9, 12, Innovation Protocol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Deep Dive: Government &amp; Finance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decisions lose coherence across ministries and agencies. Public accountability demands evidence of impact, yet most governments cannot prove attribution between policy decisions and citizen outcomes.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3152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5 (Behavioral) ensures adoption across agencies.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IQP attributes citizen impact to policy decisions.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14 (Stakeholders) governs multi-agency coordination.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1, 2, 5, 10, 14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051560"/>
            <a:ext cx="3840480" cy="3749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051560"/>
            <a:ext cx="3840480" cy="4572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4" name="Text 12"/>
          <p:cNvSpPr/>
          <p:nvPr/>
        </p:nvSpPr>
        <p:spPr>
          <a:xfrm>
            <a:off x="493776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37760" y="1691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1920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institutions operate under conflicting governance frameworks for risk and growth decisions. Real-time trading environments require both speed and rigor — a tension most frameworks cannot resolve.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28346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Application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0" y="30632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4 (Viability) unifies risk and growth assessment.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Crisis Protocol for market-stress governance.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DIEM quantifies economic value of governance investment.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4114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Layers: 3, 4, 6, 11, Crisis Protocol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Institutional Paradox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23774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097280"/>
            <a:ext cx="4572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097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is clear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0" y="1097280"/>
            <a:ext cx="23774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0" y="1097280"/>
            <a:ext cx="4572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3383280" y="1097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are strong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852160" y="1097280"/>
            <a:ext cx="237744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852160" y="1097280"/>
            <a:ext cx="4572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6035040" y="109728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is active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205740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 impact remains inconsistent, delayed, or distorted.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48640" y="2788920"/>
            <a:ext cx="82296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2788920"/>
            <a:ext cx="8229600" cy="4572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29718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70%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914400" y="35661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digital transformations fail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1440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McKinsey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566160" y="29718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60-80%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3566160" y="35661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M&amp;A integrations underperform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56616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Harvard Business Review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217920" y="29718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$1T+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6217920" y="356616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cost of poor strategic decisions in Fortune 500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21792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Gartner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48640" y="46177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not an execution problem. It is a decision governance failure.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Integration &amp; Certification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as the Governing Layer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41148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32588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011680" y="1325880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management within execution layers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1673352"/>
            <a:ext cx="4114800" cy="310896"/>
          </a:xfrm>
          <a:prstGeom prst="rect">
            <a:avLst/>
          </a:prstGeom>
          <a:solidFill>
            <a:srgbClr val="F4F2E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673352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31000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011680" y="1673352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feeds viability and resilience layers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2020824"/>
            <a:ext cx="41148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020824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TOGAF / COBIT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011680" y="2020824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decisions governed by DCOS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2368296"/>
            <a:ext cx="4114800" cy="310896"/>
          </a:xfrm>
          <a:prstGeom prst="rect">
            <a:avLst/>
          </a:prstGeom>
          <a:solidFill>
            <a:srgbClr val="F4F2ED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368296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Balanced Scorecard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011680" y="2368296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within impact governance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2715768"/>
            <a:ext cx="41148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2715768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/ SAFe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011680" y="271576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within synchronization layer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063240"/>
            <a:ext cx="4114800" cy="310896"/>
          </a:xfrm>
          <a:prstGeom prst="rect">
            <a:avLst/>
          </a:prstGeom>
          <a:solidFill>
            <a:srgbClr val="F4F2ED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06324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Standards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011680" y="3063240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 in identity + impact layers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29200" y="960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Ecosystem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029200" y="1371600"/>
            <a:ext cx="36576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029200" y="1371600"/>
            <a:ext cx="45720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257800" y="144475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Certified Organization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257800" y="175564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conformity at defined maturity level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029200" y="2331720"/>
            <a:ext cx="36576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5029200" y="2331720"/>
            <a:ext cx="45720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0" name="Text 28"/>
          <p:cNvSpPr/>
          <p:nvPr/>
        </p:nvSpPr>
        <p:spPr>
          <a:xfrm>
            <a:off x="5257800" y="240487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Certified Leader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257800" y="271576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competence in decision governance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29200" y="3291840"/>
            <a:ext cx="365760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5029200" y="3291840"/>
            <a:ext cx="45720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5257800" y="336499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Accredited Auditor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257800" y="367588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assessor authorization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" y="3840480"/>
            <a:ext cx="8046720" cy="64008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7" name="Text 35"/>
          <p:cNvSpPr/>
          <p:nvPr/>
        </p:nvSpPr>
        <p:spPr>
          <a:xfrm>
            <a:off x="822960" y="38862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ISO-Ready Standard Structure: Each layer includes Requirements (“shall” statements), Control Objectives, Evidence Criteria, Audit Metrics, and Leading Indicators.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Competitive Positioning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256032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8686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182112" y="868680"/>
            <a:ext cx="914400" cy="3657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3182112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169664" y="868680"/>
            <a:ext cx="91440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9" name="Text 7"/>
          <p:cNvSpPr/>
          <p:nvPr/>
        </p:nvSpPr>
        <p:spPr>
          <a:xfrm>
            <a:off x="4169664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157216" y="868680"/>
            <a:ext cx="91440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" name="Text 9"/>
          <p:cNvSpPr/>
          <p:nvPr/>
        </p:nvSpPr>
        <p:spPr>
          <a:xfrm>
            <a:off x="5157216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TOGAF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144768" y="868680"/>
            <a:ext cx="91440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3" name="Text 11"/>
          <p:cNvSpPr/>
          <p:nvPr/>
        </p:nvSpPr>
        <p:spPr>
          <a:xfrm>
            <a:off x="6144768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COBIT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132320" y="868680"/>
            <a:ext cx="91440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5" name="Text 13"/>
          <p:cNvSpPr/>
          <p:nvPr/>
        </p:nvSpPr>
        <p:spPr>
          <a:xfrm>
            <a:off x="7132320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BSC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8119872" y="868680"/>
            <a:ext cx="914400" cy="36576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7" name="Text 15"/>
          <p:cNvSpPr/>
          <p:nvPr/>
        </p:nvSpPr>
        <p:spPr>
          <a:xfrm>
            <a:off x="8119872" y="868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1325880"/>
            <a:ext cx="256032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258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Decision Lifecycle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182112" y="1325880"/>
            <a:ext cx="914400" cy="3200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21" name="Text 19"/>
          <p:cNvSpPr/>
          <p:nvPr/>
        </p:nvSpPr>
        <p:spPr>
          <a:xfrm>
            <a:off x="3182112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169664" y="1325880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3" name="Text 21"/>
          <p:cNvSpPr/>
          <p:nvPr/>
        </p:nvSpPr>
        <p:spPr>
          <a:xfrm>
            <a:off x="4169664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157216" y="1325880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5" name="Text 23"/>
          <p:cNvSpPr/>
          <p:nvPr/>
        </p:nvSpPr>
        <p:spPr>
          <a:xfrm>
            <a:off x="5157216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44768" y="1325880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7" name="Text 25"/>
          <p:cNvSpPr/>
          <p:nvPr/>
        </p:nvSpPr>
        <p:spPr>
          <a:xfrm>
            <a:off x="6144768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7132320" y="1325880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9" name="Text 27"/>
          <p:cNvSpPr/>
          <p:nvPr/>
        </p:nvSpPr>
        <p:spPr>
          <a:xfrm>
            <a:off x="7132320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119872" y="1325880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1" name="Text 29"/>
          <p:cNvSpPr/>
          <p:nvPr/>
        </p:nvSpPr>
        <p:spPr>
          <a:xfrm>
            <a:off x="8119872" y="13258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48640" y="1673352"/>
            <a:ext cx="256032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1673352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Impact Proof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182112" y="1673352"/>
            <a:ext cx="914400" cy="320040"/>
          </a:xfrm>
          <a:prstGeom prst="rect">
            <a:avLst/>
          </a:prstGeom>
          <a:solidFill>
            <a:srgbClr val="15301F"/>
          </a:solidFill>
          <a:ln/>
        </p:spPr>
      </p:sp>
      <p:sp>
        <p:nvSpPr>
          <p:cNvPr id="35" name="Text 33"/>
          <p:cNvSpPr/>
          <p:nvPr/>
        </p:nvSpPr>
        <p:spPr>
          <a:xfrm>
            <a:off x="3182112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169664" y="1673352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7" name="Text 35"/>
          <p:cNvSpPr/>
          <p:nvPr/>
        </p:nvSpPr>
        <p:spPr>
          <a:xfrm>
            <a:off x="4169664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5157216" y="1673352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39" name="Text 37"/>
          <p:cNvSpPr/>
          <p:nvPr/>
        </p:nvSpPr>
        <p:spPr>
          <a:xfrm>
            <a:off x="5157216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144768" y="1673352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41" name="Text 39"/>
          <p:cNvSpPr/>
          <p:nvPr/>
        </p:nvSpPr>
        <p:spPr>
          <a:xfrm>
            <a:off x="6144768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132320" y="1673352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43" name="Text 41"/>
          <p:cNvSpPr/>
          <p:nvPr/>
        </p:nvSpPr>
        <p:spPr>
          <a:xfrm>
            <a:off x="7132320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8119872" y="1673352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45" name="Text 43"/>
          <p:cNvSpPr/>
          <p:nvPr/>
        </p:nvSpPr>
        <p:spPr>
          <a:xfrm>
            <a:off x="8119872" y="167335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548640" y="2020824"/>
            <a:ext cx="256032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020824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Governance Model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182112" y="2020824"/>
            <a:ext cx="914400" cy="3200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49" name="Text 47"/>
          <p:cNvSpPr/>
          <p:nvPr/>
        </p:nvSpPr>
        <p:spPr>
          <a:xfrm>
            <a:off x="3182112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4169664" y="2020824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1" name="Text 49"/>
          <p:cNvSpPr/>
          <p:nvPr/>
        </p:nvSpPr>
        <p:spPr>
          <a:xfrm>
            <a:off x="4169664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5157216" y="2020824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3" name="Text 51"/>
          <p:cNvSpPr/>
          <p:nvPr/>
        </p:nvSpPr>
        <p:spPr>
          <a:xfrm>
            <a:off x="5157216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6144768" y="2020824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5" name="Text 53"/>
          <p:cNvSpPr/>
          <p:nvPr/>
        </p:nvSpPr>
        <p:spPr>
          <a:xfrm>
            <a:off x="6144768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56" name="Shape 54"/>
          <p:cNvSpPr/>
          <p:nvPr/>
        </p:nvSpPr>
        <p:spPr>
          <a:xfrm>
            <a:off x="7132320" y="2020824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7" name="Text 55"/>
          <p:cNvSpPr/>
          <p:nvPr/>
        </p:nvSpPr>
        <p:spPr>
          <a:xfrm>
            <a:off x="7132320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58" name="Shape 56"/>
          <p:cNvSpPr/>
          <p:nvPr/>
        </p:nvSpPr>
        <p:spPr>
          <a:xfrm>
            <a:off x="8119872" y="2020824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9" name="Text 57"/>
          <p:cNvSpPr/>
          <p:nvPr/>
        </p:nvSpPr>
        <p:spPr>
          <a:xfrm>
            <a:off x="8119872" y="202082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548640" y="2368296"/>
            <a:ext cx="256032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2368296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Science Integration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3182112" y="2368296"/>
            <a:ext cx="914400" cy="320040"/>
          </a:xfrm>
          <a:prstGeom prst="rect">
            <a:avLst/>
          </a:prstGeom>
          <a:solidFill>
            <a:srgbClr val="15301F"/>
          </a:solidFill>
          <a:ln/>
        </p:spPr>
      </p:sp>
      <p:sp>
        <p:nvSpPr>
          <p:cNvPr id="63" name="Text 61"/>
          <p:cNvSpPr/>
          <p:nvPr/>
        </p:nvSpPr>
        <p:spPr>
          <a:xfrm>
            <a:off x="3182112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4169664" y="2368296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5" name="Text 63"/>
          <p:cNvSpPr/>
          <p:nvPr/>
        </p:nvSpPr>
        <p:spPr>
          <a:xfrm>
            <a:off x="4169664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66" name="Shape 64"/>
          <p:cNvSpPr/>
          <p:nvPr/>
        </p:nvSpPr>
        <p:spPr>
          <a:xfrm>
            <a:off x="5157216" y="2368296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7" name="Text 65"/>
          <p:cNvSpPr/>
          <p:nvPr/>
        </p:nvSpPr>
        <p:spPr>
          <a:xfrm>
            <a:off x="5157216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68" name="Shape 66"/>
          <p:cNvSpPr/>
          <p:nvPr/>
        </p:nvSpPr>
        <p:spPr>
          <a:xfrm>
            <a:off x="6144768" y="2368296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9" name="Text 67"/>
          <p:cNvSpPr/>
          <p:nvPr/>
        </p:nvSpPr>
        <p:spPr>
          <a:xfrm>
            <a:off x="6144768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70" name="Shape 68"/>
          <p:cNvSpPr/>
          <p:nvPr/>
        </p:nvSpPr>
        <p:spPr>
          <a:xfrm>
            <a:off x="7132320" y="2368296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71" name="Text 69"/>
          <p:cNvSpPr/>
          <p:nvPr/>
        </p:nvSpPr>
        <p:spPr>
          <a:xfrm>
            <a:off x="7132320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72" name="Shape 70"/>
          <p:cNvSpPr/>
          <p:nvPr/>
        </p:nvSpPr>
        <p:spPr>
          <a:xfrm>
            <a:off x="8119872" y="2368296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73" name="Text 71"/>
          <p:cNvSpPr/>
          <p:nvPr/>
        </p:nvSpPr>
        <p:spPr>
          <a:xfrm>
            <a:off x="8119872" y="236829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74" name="Shape 72"/>
          <p:cNvSpPr/>
          <p:nvPr/>
        </p:nvSpPr>
        <p:spPr>
          <a:xfrm>
            <a:off x="548640" y="2715768"/>
            <a:ext cx="256032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27157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Layer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3182112" y="2715768"/>
            <a:ext cx="914400" cy="3200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77" name="Text 75"/>
          <p:cNvSpPr/>
          <p:nvPr/>
        </p:nvSpPr>
        <p:spPr>
          <a:xfrm>
            <a:off x="3182112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78" name="Shape 76"/>
          <p:cNvSpPr/>
          <p:nvPr/>
        </p:nvSpPr>
        <p:spPr>
          <a:xfrm>
            <a:off x="4169664" y="2715768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79" name="Text 77"/>
          <p:cNvSpPr/>
          <p:nvPr/>
        </p:nvSpPr>
        <p:spPr>
          <a:xfrm>
            <a:off x="4169664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80" name="Shape 78"/>
          <p:cNvSpPr/>
          <p:nvPr/>
        </p:nvSpPr>
        <p:spPr>
          <a:xfrm>
            <a:off x="5157216" y="2715768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1" name="Text 79"/>
          <p:cNvSpPr/>
          <p:nvPr/>
        </p:nvSpPr>
        <p:spPr>
          <a:xfrm>
            <a:off x="5157216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82" name="Shape 80"/>
          <p:cNvSpPr/>
          <p:nvPr/>
        </p:nvSpPr>
        <p:spPr>
          <a:xfrm>
            <a:off x="6144768" y="2715768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3" name="Text 81"/>
          <p:cNvSpPr/>
          <p:nvPr/>
        </p:nvSpPr>
        <p:spPr>
          <a:xfrm>
            <a:off x="6144768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84" name="Shape 82"/>
          <p:cNvSpPr/>
          <p:nvPr/>
        </p:nvSpPr>
        <p:spPr>
          <a:xfrm>
            <a:off x="7132320" y="2715768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5" name="Text 83"/>
          <p:cNvSpPr/>
          <p:nvPr/>
        </p:nvSpPr>
        <p:spPr>
          <a:xfrm>
            <a:off x="7132320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86" name="Shape 84"/>
          <p:cNvSpPr/>
          <p:nvPr/>
        </p:nvSpPr>
        <p:spPr>
          <a:xfrm>
            <a:off x="8119872" y="2715768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7" name="Text 85"/>
          <p:cNvSpPr/>
          <p:nvPr/>
        </p:nvSpPr>
        <p:spPr>
          <a:xfrm>
            <a:off x="8119872" y="2715768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88" name="Shape 86"/>
          <p:cNvSpPr/>
          <p:nvPr/>
        </p:nvSpPr>
        <p:spPr>
          <a:xfrm>
            <a:off x="548640" y="3063240"/>
            <a:ext cx="256032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89" name="Text 87"/>
          <p:cNvSpPr/>
          <p:nvPr/>
        </p:nvSpPr>
        <p:spPr>
          <a:xfrm>
            <a:off x="548640" y="30632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Engineered Resilience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3182112" y="3063240"/>
            <a:ext cx="914400" cy="320040"/>
          </a:xfrm>
          <a:prstGeom prst="rect">
            <a:avLst/>
          </a:prstGeom>
          <a:solidFill>
            <a:srgbClr val="15301F"/>
          </a:solidFill>
          <a:ln/>
        </p:spPr>
      </p:sp>
      <p:sp>
        <p:nvSpPr>
          <p:cNvPr id="91" name="Text 89"/>
          <p:cNvSpPr/>
          <p:nvPr/>
        </p:nvSpPr>
        <p:spPr>
          <a:xfrm>
            <a:off x="3182112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92" name="Shape 90"/>
          <p:cNvSpPr/>
          <p:nvPr/>
        </p:nvSpPr>
        <p:spPr>
          <a:xfrm>
            <a:off x="4169664" y="3063240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93" name="Text 91"/>
          <p:cNvSpPr/>
          <p:nvPr/>
        </p:nvSpPr>
        <p:spPr>
          <a:xfrm>
            <a:off x="4169664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94" name="Shape 92"/>
          <p:cNvSpPr/>
          <p:nvPr/>
        </p:nvSpPr>
        <p:spPr>
          <a:xfrm>
            <a:off x="5157216" y="3063240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95" name="Text 93"/>
          <p:cNvSpPr/>
          <p:nvPr/>
        </p:nvSpPr>
        <p:spPr>
          <a:xfrm>
            <a:off x="5157216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96" name="Shape 94"/>
          <p:cNvSpPr/>
          <p:nvPr/>
        </p:nvSpPr>
        <p:spPr>
          <a:xfrm>
            <a:off x="6144768" y="3063240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97" name="Text 95"/>
          <p:cNvSpPr/>
          <p:nvPr/>
        </p:nvSpPr>
        <p:spPr>
          <a:xfrm>
            <a:off x="6144768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98" name="Shape 96"/>
          <p:cNvSpPr/>
          <p:nvPr/>
        </p:nvSpPr>
        <p:spPr>
          <a:xfrm>
            <a:off x="7132320" y="3063240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99" name="Text 97"/>
          <p:cNvSpPr/>
          <p:nvPr/>
        </p:nvSpPr>
        <p:spPr>
          <a:xfrm>
            <a:off x="7132320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00" name="Shape 98"/>
          <p:cNvSpPr/>
          <p:nvPr/>
        </p:nvSpPr>
        <p:spPr>
          <a:xfrm>
            <a:off x="8119872" y="3063240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01" name="Text 99"/>
          <p:cNvSpPr/>
          <p:nvPr/>
        </p:nvSpPr>
        <p:spPr>
          <a:xfrm>
            <a:off x="8119872" y="3063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02" name="Shape 100"/>
          <p:cNvSpPr/>
          <p:nvPr/>
        </p:nvSpPr>
        <p:spPr>
          <a:xfrm>
            <a:off x="548640" y="3410712"/>
            <a:ext cx="256032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03" name="Text 101"/>
          <p:cNvSpPr/>
          <p:nvPr/>
        </p:nvSpPr>
        <p:spPr>
          <a:xfrm>
            <a:off x="548640" y="3410712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Crisis &amp; Innovation Protocols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3182112" y="3410712"/>
            <a:ext cx="914400" cy="3200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105" name="Text 103"/>
          <p:cNvSpPr/>
          <p:nvPr/>
        </p:nvSpPr>
        <p:spPr>
          <a:xfrm>
            <a:off x="3182112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06" name="Shape 104"/>
          <p:cNvSpPr/>
          <p:nvPr/>
        </p:nvSpPr>
        <p:spPr>
          <a:xfrm>
            <a:off x="4169664" y="3410712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07" name="Text 105"/>
          <p:cNvSpPr/>
          <p:nvPr/>
        </p:nvSpPr>
        <p:spPr>
          <a:xfrm>
            <a:off x="4169664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08" name="Shape 106"/>
          <p:cNvSpPr/>
          <p:nvPr/>
        </p:nvSpPr>
        <p:spPr>
          <a:xfrm>
            <a:off x="5157216" y="3410712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09" name="Text 107"/>
          <p:cNvSpPr/>
          <p:nvPr/>
        </p:nvSpPr>
        <p:spPr>
          <a:xfrm>
            <a:off x="5157216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10" name="Shape 108"/>
          <p:cNvSpPr/>
          <p:nvPr/>
        </p:nvSpPr>
        <p:spPr>
          <a:xfrm>
            <a:off x="6144768" y="3410712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1" name="Text 109"/>
          <p:cNvSpPr/>
          <p:nvPr/>
        </p:nvSpPr>
        <p:spPr>
          <a:xfrm>
            <a:off x="6144768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12" name="Shape 110"/>
          <p:cNvSpPr/>
          <p:nvPr/>
        </p:nvSpPr>
        <p:spPr>
          <a:xfrm>
            <a:off x="7132320" y="3410712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3" name="Text 111"/>
          <p:cNvSpPr/>
          <p:nvPr/>
        </p:nvSpPr>
        <p:spPr>
          <a:xfrm>
            <a:off x="7132320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14" name="Shape 112"/>
          <p:cNvSpPr/>
          <p:nvPr/>
        </p:nvSpPr>
        <p:spPr>
          <a:xfrm>
            <a:off x="8119872" y="3410712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5" name="Text 113"/>
          <p:cNvSpPr/>
          <p:nvPr/>
        </p:nvSpPr>
        <p:spPr>
          <a:xfrm>
            <a:off x="8119872" y="341071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16" name="Shape 114"/>
          <p:cNvSpPr/>
          <p:nvPr/>
        </p:nvSpPr>
        <p:spPr>
          <a:xfrm>
            <a:off x="548640" y="3758184"/>
            <a:ext cx="256032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17" name="Text 115"/>
          <p:cNvSpPr/>
          <p:nvPr/>
        </p:nvSpPr>
        <p:spPr>
          <a:xfrm>
            <a:off x="548640" y="3758184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Sector-Adaptable Architecture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3182112" y="3758184"/>
            <a:ext cx="914400" cy="320040"/>
          </a:xfrm>
          <a:prstGeom prst="rect">
            <a:avLst/>
          </a:prstGeom>
          <a:solidFill>
            <a:srgbClr val="15301F"/>
          </a:solidFill>
          <a:ln/>
        </p:spPr>
      </p:sp>
      <p:sp>
        <p:nvSpPr>
          <p:cNvPr id="119" name="Text 117"/>
          <p:cNvSpPr/>
          <p:nvPr/>
        </p:nvSpPr>
        <p:spPr>
          <a:xfrm>
            <a:off x="3182112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20" name="Shape 118"/>
          <p:cNvSpPr/>
          <p:nvPr/>
        </p:nvSpPr>
        <p:spPr>
          <a:xfrm>
            <a:off x="4169664" y="3758184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21" name="Text 119"/>
          <p:cNvSpPr/>
          <p:nvPr/>
        </p:nvSpPr>
        <p:spPr>
          <a:xfrm>
            <a:off x="4169664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22" name="Shape 120"/>
          <p:cNvSpPr/>
          <p:nvPr/>
        </p:nvSpPr>
        <p:spPr>
          <a:xfrm>
            <a:off x="5157216" y="3758184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23" name="Text 121"/>
          <p:cNvSpPr/>
          <p:nvPr/>
        </p:nvSpPr>
        <p:spPr>
          <a:xfrm>
            <a:off x="5157216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24" name="Shape 122"/>
          <p:cNvSpPr/>
          <p:nvPr/>
        </p:nvSpPr>
        <p:spPr>
          <a:xfrm>
            <a:off x="6144768" y="3758184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25" name="Text 123"/>
          <p:cNvSpPr/>
          <p:nvPr/>
        </p:nvSpPr>
        <p:spPr>
          <a:xfrm>
            <a:off x="6144768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26" name="Shape 124"/>
          <p:cNvSpPr/>
          <p:nvPr/>
        </p:nvSpPr>
        <p:spPr>
          <a:xfrm>
            <a:off x="7132320" y="3758184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27" name="Text 125"/>
          <p:cNvSpPr/>
          <p:nvPr/>
        </p:nvSpPr>
        <p:spPr>
          <a:xfrm>
            <a:off x="7132320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28" name="Shape 126"/>
          <p:cNvSpPr/>
          <p:nvPr/>
        </p:nvSpPr>
        <p:spPr>
          <a:xfrm>
            <a:off x="8119872" y="3758184"/>
            <a:ext cx="914400" cy="32004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29" name="Text 127"/>
          <p:cNvSpPr/>
          <p:nvPr/>
        </p:nvSpPr>
        <p:spPr>
          <a:xfrm>
            <a:off x="8119872" y="37581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30" name="Shape 128"/>
          <p:cNvSpPr/>
          <p:nvPr/>
        </p:nvSpPr>
        <p:spPr>
          <a:xfrm>
            <a:off x="548640" y="4105656"/>
            <a:ext cx="256032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31" name="Text 129"/>
          <p:cNvSpPr/>
          <p:nvPr/>
        </p:nvSpPr>
        <p:spPr>
          <a:xfrm>
            <a:off x="548640" y="4105656"/>
            <a:ext cx="2560320" cy="320040"/>
          </a:xfrm>
          <a:prstGeom prst="rect">
            <a:avLst/>
          </a:prstGeom>
          <a:noFill/>
          <a:ln/>
        </p:spPr>
        <p:txBody>
          <a:bodyPr wrap="square" lIns="0" tIns="6350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Ecosystem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3182112" y="4105656"/>
            <a:ext cx="914400" cy="320040"/>
          </a:xfrm>
          <a:prstGeom prst="rect">
            <a:avLst/>
          </a:prstGeom>
          <a:solidFill>
            <a:srgbClr val="1A3A2A"/>
          </a:solidFill>
          <a:ln/>
        </p:spPr>
      </p:sp>
      <p:sp>
        <p:nvSpPr>
          <p:cNvPr id="133" name="Text 131"/>
          <p:cNvSpPr/>
          <p:nvPr/>
        </p:nvSpPr>
        <p:spPr>
          <a:xfrm>
            <a:off x="3182112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34" name="Shape 132"/>
          <p:cNvSpPr/>
          <p:nvPr/>
        </p:nvSpPr>
        <p:spPr>
          <a:xfrm>
            <a:off x="4169664" y="4105656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35" name="Text 133"/>
          <p:cNvSpPr/>
          <p:nvPr/>
        </p:nvSpPr>
        <p:spPr>
          <a:xfrm>
            <a:off x="4169664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36" name="Shape 134"/>
          <p:cNvSpPr/>
          <p:nvPr/>
        </p:nvSpPr>
        <p:spPr>
          <a:xfrm>
            <a:off x="5157216" y="4105656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37" name="Text 135"/>
          <p:cNvSpPr/>
          <p:nvPr/>
        </p:nvSpPr>
        <p:spPr>
          <a:xfrm>
            <a:off x="5157216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38" name="Shape 136"/>
          <p:cNvSpPr/>
          <p:nvPr/>
        </p:nvSpPr>
        <p:spPr>
          <a:xfrm>
            <a:off x="6144768" y="4105656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39" name="Text 137"/>
          <p:cNvSpPr/>
          <p:nvPr/>
        </p:nvSpPr>
        <p:spPr>
          <a:xfrm>
            <a:off x="6144768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40" name="Shape 138"/>
          <p:cNvSpPr/>
          <p:nvPr/>
        </p:nvSpPr>
        <p:spPr>
          <a:xfrm>
            <a:off x="7132320" y="4105656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41" name="Text 139"/>
          <p:cNvSpPr/>
          <p:nvPr/>
        </p:nvSpPr>
        <p:spPr>
          <a:xfrm>
            <a:off x="7132320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200" dirty="0"/>
          </a:p>
        </p:txBody>
      </p:sp>
      <p:sp>
        <p:nvSpPr>
          <p:cNvPr id="142" name="Shape 140"/>
          <p:cNvSpPr/>
          <p:nvPr/>
        </p:nvSpPr>
        <p:spPr>
          <a:xfrm>
            <a:off x="8119872" y="4105656"/>
            <a:ext cx="914400" cy="3200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43" name="Text 141"/>
          <p:cNvSpPr/>
          <p:nvPr/>
        </p:nvSpPr>
        <p:spPr>
          <a:xfrm>
            <a:off x="8119872" y="410565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200" dirty="0"/>
          </a:p>
        </p:txBody>
      </p:sp>
      <p:sp>
        <p:nvSpPr>
          <p:cNvPr id="144" name="Text 142"/>
          <p:cNvSpPr/>
          <p:nvPr/>
        </p:nvSpPr>
        <p:spPr>
          <a:xfrm>
            <a:off x="548640" y="45262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= native capability    ~ = partial    – = not addressed</a:t>
            </a:r>
            <a:endParaRPr lang="en-US" sz="800" dirty="0"/>
          </a:p>
        </p:txBody>
      </p:sp>
      <p:sp>
        <p:nvSpPr>
          <p:cNvPr id="145" name="Text 143"/>
          <p:cNvSpPr/>
          <p:nvPr/>
        </p:nvSpPr>
        <p:spPr>
          <a:xfrm>
            <a:off x="3200400" y="4572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is not competing with these standards.</a:t>
            </a:r>
            <a:endParaRPr lang="en-US" sz="1200" dirty="0"/>
          </a:p>
          <a:p>
            <a:pPr algn="r" indent="0" marL="0">
              <a:buNone/>
            </a:pPr>
            <a:r>
              <a:rPr lang="en-US" sz="1200" i="1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the operating system that governs how they are used.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Makes DCOS Unique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91440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109728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15544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Lifecycle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1920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institutional identity to auditable, attributable impact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148840" y="91440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0" name="Shape 7"/>
          <p:cNvSpPr/>
          <p:nvPr/>
        </p:nvSpPr>
        <p:spPr>
          <a:xfrm>
            <a:off x="2148840" y="91440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480" y="109728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240280" y="15544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Domains Unified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2240280" y="1920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Strategy, AI, behavior, economics under one architecture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3840480" y="91440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5" name="Shape 11"/>
          <p:cNvSpPr/>
          <p:nvPr/>
        </p:nvSpPr>
        <p:spPr>
          <a:xfrm>
            <a:off x="3840480" y="91440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097280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931920" y="15544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Impact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3931920" y="1920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IQP with tiered counterfactual methodology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5532120" y="91440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0" name="Shape 15"/>
          <p:cNvSpPr/>
          <p:nvPr/>
        </p:nvSpPr>
        <p:spPr>
          <a:xfrm>
            <a:off x="5532120" y="91440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0" y="1097280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623560" y="15544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Proof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5623560" y="1920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DIEM quantifies governance value in monetary terms</a:t>
            </a:r>
            <a:endParaRPr lang="en-US" sz="900" dirty="0"/>
          </a:p>
        </p:txBody>
      </p:sp>
      <p:sp>
        <p:nvSpPr>
          <p:cNvPr id="24" name="Shape 18"/>
          <p:cNvSpPr/>
          <p:nvPr/>
        </p:nvSpPr>
        <p:spPr>
          <a:xfrm>
            <a:off x="7223760" y="91440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5" name="Shape 19"/>
          <p:cNvSpPr/>
          <p:nvPr/>
        </p:nvSpPr>
        <p:spPr>
          <a:xfrm>
            <a:off x="7223760" y="91440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1097280"/>
            <a:ext cx="365760" cy="36576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315200" y="15544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Engineered Resilience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7315200" y="192024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 with stress-test validation across 4 shock types</a:t>
            </a:r>
            <a:endParaRPr lang="en-US" sz="900" dirty="0"/>
          </a:p>
        </p:txBody>
      </p:sp>
      <p:sp>
        <p:nvSpPr>
          <p:cNvPr id="29" name="Shape 22"/>
          <p:cNvSpPr/>
          <p:nvPr/>
        </p:nvSpPr>
        <p:spPr>
          <a:xfrm>
            <a:off x="457200" y="283464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0" name="Shape 23"/>
          <p:cNvSpPr/>
          <p:nvPr/>
        </p:nvSpPr>
        <p:spPr>
          <a:xfrm>
            <a:off x="457200" y="283464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" y="3017520"/>
            <a:ext cx="365760" cy="36576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48640" y="34747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</a:t>
            </a:r>
            <a:endParaRPr lang="en-US" sz="1100" dirty="0"/>
          </a:p>
        </p:txBody>
      </p:sp>
      <p:sp>
        <p:nvSpPr>
          <p:cNvPr id="33" name="Text 25"/>
          <p:cNvSpPr/>
          <p:nvPr/>
        </p:nvSpPr>
        <p:spPr>
          <a:xfrm>
            <a:off x="548640" y="3840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Human-AI arbitration and accountability built in</a:t>
            </a:r>
            <a:endParaRPr lang="en-US" sz="900" dirty="0"/>
          </a:p>
        </p:txBody>
      </p:sp>
      <p:sp>
        <p:nvSpPr>
          <p:cNvPr id="34" name="Shape 26"/>
          <p:cNvSpPr/>
          <p:nvPr/>
        </p:nvSpPr>
        <p:spPr>
          <a:xfrm>
            <a:off x="2148840" y="283464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5" name="Shape 27"/>
          <p:cNvSpPr/>
          <p:nvPr/>
        </p:nvSpPr>
        <p:spPr>
          <a:xfrm>
            <a:off x="2148840" y="283464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7480" y="3017520"/>
            <a:ext cx="365760" cy="365760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2240280" y="34747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Typology</a:t>
            </a:r>
            <a:endParaRPr lang="en-US" sz="1100" dirty="0"/>
          </a:p>
        </p:txBody>
      </p:sp>
      <p:sp>
        <p:nvSpPr>
          <p:cNvPr id="38" name="Text 29"/>
          <p:cNvSpPr/>
          <p:nvPr/>
        </p:nvSpPr>
        <p:spPr>
          <a:xfrm>
            <a:off x="2240280" y="3840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decision types across 4 uncertainty regimes</a:t>
            </a:r>
            <a:endParaRPr lang="en-US" sz="900" dirty="0"/>
          </a:p>
        </p:txBody>
      </p:sp>
      <p:sp>
        <p:nvSpPr>
          <p:cNvPr id="39" name="Shape 30"/>
          <p:cNvSpPr/>
          <p:nvPr/>
        </p:nvSpPr>
        <p:spPr>
          <a:xfrm>
            <a:off x="3840480" y="283464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40" name="Shape 31"/>
          <p:cNvSpPr/>
          <p:nvPr/>
        </p:nvSpPr>
        <p:spPr>
          <a:xfrm>
            <a:off x="3840480" y="283464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4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120" y="3017520"/>
            <a:ext cx="365760" cy="365760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3931920" y="34747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Science</a:t>
            </a:r>
            <a:endParaRPr lang="en-US" sz="1100" dirty="0"/>
          </a:p>
        </p:txBody>
      </p:sp>
      <p:sp>
        <p:nvSpPr>
          <p:cNvPr id="43" name="Text 33"/>
          <p:cNvSpPr/>
          <p:nvPr/>
        </p:nvSpPr>
        <p:spPr>
          <a:xfrm>
            <a:off x="3931920" y="3840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alignment, not post-hoc compliance</a:t>
            </a:r>
            <a:endParaRPr lang="en-US" sz="900" dirty="0"/>
          </a:p>
        </p:txBody>
      </p:sp>
      <p:sp>
        <p:nvSpPr>
          <p:cNvPr id="44" name="Shape 34"/>
          <p:cNvSpPr/>
          <p:nvPr/>
        </p:nvSpPr>
        <p:spPr>
          <a:xfrm>
            <a:off x="5532120" y="283464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45" name="Shape 35"/>
          <p:cNvSpPr/>
          <p:nvPr/>
        </p:nvSpPr>
        <p:spPr>
          <a:xfrm>
            <a:off x="5532120" y="283464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4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0760" y="3017520"/>
            <a:ext cx="365760" cy="365760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5623560" y="34747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Learning</a:t>
            </a:r>
            <a:endParaRPr lang="en-US" sz="1100" dirty="0"/>
          </a:p>
        </p:txBody>
      </p:sp>
      <p:sp>
        <p:nvSpPr>
          <p:cNvPr id="48" name="Text 37"/>
          <p:cNvSpPr/>
          <p:nvPr/>
        </p:nvSpPr>
        <p:spPr>
          <a:xfrm>
            <a:off x="5623560" y="3840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quality compounds over time</a:t>
            </a:r>
            <a:endParaRPr lang="en-US" sz="900" dirty="0"/>
          </a:p>
        </p:txBody>
      </p:sp>
      <p:sp>
        <p:nvSpPr>
          <p:cNvPr id="49" name="Shape 38"/>
          <p:cNvSpPr/>
          <p:nvPr/>
        </p:nvSpPr>
        <p:spPr>
          <a:xfrm>
            <a:off x="7223760" y="2834640"/>
            <a:ext cx="1554480" cy="169164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0" name="Shape 39"/>
          <p:cNvSpPr/>
          <p:nvPr/>
        </p:nvSpPr>
        <p:spPr>
          <a:xfrm>
            <a:off x="7223760" y="2834640"/>
            <a:ext cx="155448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5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0" y="3017520"/>
            <a:ext cx="365760" cy="365760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7315200" y="34747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Sector-Adaptable</a:t>
            </a:r>
            <a:endParaRPr lang="en-US" sz="1100" dirty="0"/>
          </a:p>
        </p:txBody>
      </p:sp>
      <p:sp>
        <p:nvSpPr>
          <p:cNvPr id="53" name="Text 41"/>
          <p:cNvSpPr/>
          <p:nvPr/>
        </p:nvSpPr>
        <p:spPr>
          <a:xfrm>
            <a:off x="7315200" y="3840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dedicated sector application configurations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Control Operating System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NUMBERS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18872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18872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37160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548640" y="20116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Layers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3317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lifecycle coverage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83280" y="118872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" name="Shape 9"/>
          <p:cNvSpPr/>
          <p:nvPr/>
        </p:nvSpPr>
        <p:spPr>
          <a:xfrm>
            <a:off x="3383280" y="118872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3383280" y="137160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3383280" y="20116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Governing Laws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83280" y="23317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Axiomatic foundations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217920" y="118872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6" name="Shape 14"/>
          <p:cNvSpPr/>
          <p:nvPr/>
        </p:nvSpPr>
        <p:spPr>
          <a:xfrm>
            <a:off x="6217920" y="118872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0" y="137160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4400" dirty="0"/>
          </a:p>
        </p:txBody>
      </p:sp>
      <p:sp>
        <p:nvSpPr>
          <p:cNvPr id="18" name="Text 16"/>
          <p:cNvSpPr/>
          <p:nvPr/>
        </p:nvSpPr>
        <p:spPr>
          <a:xfrm>
            <a:off x="6217920" y="20116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Models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17920" y="23317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IQP, DIEM, Resilience Index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06324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30632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324612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548640" y="38862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Inter-Layer Protocols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42062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Crisis Mode, Innovation Mode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383280" y="306324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6" name="Shape 24"/>
          <p:cNvSpPr/>
          <p:nvPr/>
        </p:nvSpPr>
        <p:spPr>
          <a:xfrm>
            <a:off x="3383280" y="30632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3383280" y="324612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4400" dirty="0"/>
          </a:p>
        </p:txBody>
      </p:sp>
      <p:sp>
        <p:nvSpPr>
          <p:cNvPr id="28" name="Text 26"/>
          <p:cNvSpPr/>
          <p:nvPr/>
        </p:nvSpPr>
        <p:spPr>
          <a:xfrm>
            <a:off x="3383280" y="38862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 Levels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383280" y="42062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 Autonomous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3063240"/>
            <a:ext cx="2651760" cy="164592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1" name="Shape 29"/>
          <p:cNvSpPr/>
          <p:nvPr/>
        </p:nvSpPr>
        <p:spPr>
          <a:xfrm>
            <a:off x="6217920" y="30632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6217920" y="324612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4400" dirty="0"/>
          </a:p>
        </p:txBody>
      </p:sp>
      <p:sp>
        <p:nvSpPr>
          <p:cNvPr id="33" name="Text 31"/>
          <p:cNvSpPr/>
          <p:nvPr/>
        </p:nvSpPr>
        <p:spPr>
          <a:xfrm>
            <a:off x="6217920" y="38862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Applications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217920" y="42062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to Finance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a world of accelerating complexity,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institutions that do not govern decisions by design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228600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 be governed by consequences.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3108960"/>
            <a:ext cx="27432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3832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Decision Control Operating System exists to ensure the former.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402336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institution has a strategy. Every institution executes.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separates world-class institutions is whether decisions maintain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governing control from intent to attributable impact.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097280"/>
            <a:ext cx="6400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Institutions fail when decisions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lose governing control as they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move from intent to impact.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2743200"/>
            <a:ext cx="320040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3017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DCOS ensures: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338328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Control is maintained. Impact is proven.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is governed by design.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57200" y="4206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Control Operating System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4480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Standard for Decision Governance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Root Cause: Decision Control Degradation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Institutions fail when decisions lose governing control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they move from intent to impact.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508760" cy="2468880"/>
          </a:xfrm>
          <a:prstGeom prst="rect">
            <a:avLst/>
          </a:prstGeom>
          <a:solidFill>
            <a:srgbClr val="142952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65960"/>
            <a:ext cx="150876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992" y="219456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2697480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Dilution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0080" y="3291840"/>
            <a:ext cx="1325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actors reinterpret the decision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2240280" y="1965960"/>
            <a:ext cx="1508760" cy="2468880"/>
          </a:xfrm>
          <a:prstGeom prst="rect">
            <a:avLst/>
          </a:prstGeom>
          <a:solidFill>
            <a:srgbClr val="142952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2240280" y="1965960"/>
            <a:ext cx="150876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32" y="219456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331720" y="2697480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Drift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2331720" y="3291840"/>
            <a:ext cx="1325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changes, decision isn't re-validated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3931920" y="1965960"/>
            <a:ext cx="1508760" cy="2468880"/>
          </a:xfrm>
          <a:prstGeom prst="rect">
            <a:avLst/>
          </a:prstGeom>
          <a:solidFill>
            <a:srgbClr val="142952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3931920" y="1965960"/>
            <a:ext cx="150876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272" y="2194560"/>
            <a:ext cx="365760" cy="3657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023360" y="2697480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Decay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023360" y="3291840"/>
            <a:ext cx="1325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sponsorship and monitoring fade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5623560" y="1965960"/>
            <a:ext cx="1508760" cy="2468880"/>
          </a:xfrm>
          <a:prstGeom prst="rect">
            <a:avLst/>
          </a:prstGeom>
          <a:solidFill>
            <a:srgbClr val="142952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5623560" y="1965960"/>
            <a:ext cx="150876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912" y="2194560"/>
            <a:ext cx="365760" cy="36576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715000" y="2697480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Divergence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5715000" y="3291840"/>
            <a:ext cx="1325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units understand it differently</a:t>
            </a:r>
            <a:endParaRPr lang="en-US" sz="900" dirty="0"/>
          </a:p>
        </p:txBody>
      </p:sp>
      <p:sp>
        <p:nvSpPr>
          <p:cNvPr id="25" name="Shape 19"/>
          <p:cNvSpPr/>
          <p:nvPr/>
        </p:nvSpPr>
        <p:spPr>
          <a:xfrm>
            <a:off x="7315200" y="1965960"/>
            <a:ext cx="1508760" cy="2468880"/>
          </a:xfrm>
          <a:prstGeom prst="rect">
            <a:avLst/>
          </a:prstGeom>
          <a:solidFill>
            <a:srgbClr val="142952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7315200" y="1965960"/>
            <a:ext cx="150876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552" y="2194560"/>
            <a:ext cx="365760" cy="36576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406640" y="2697480"/>
            <a:ext cx="1325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Entropy</a:t>
            </a:r>
            <a:endParaRPr lang="en-US" sz="1200" dirty="0"/>
          </a:p>
        </p:txBody>
      </p:sp>
      <p:sp>
        <p:nvSpPr>
          <p:cNvPr id="29" name="Text 22"/>
          <p:cNvSpPr/>
          <p:nvPr/>
        </p:nvSpPr>
        <p:spPr>
          <a:xfrm>
            <a:off x="7406640" y="3291840"/>
            <a:ext cx="1325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gradually deviates from intent</a:t>
            </a:r>
            <a:endParaRPr lang="en-US" sz="900" dirty="0"/>
          </a:p>
        </p:txBody>
      </p:sp>
      <p:sp>
        <p:nvSpPr>
          <p:cNvPr id="30" name="Text 23"/>
          <p:cNvSpPr/>
          <p:nvPr/>
        </p:nvSpPr>
        <p:spPr>
          <a:xfrm>
            <a:off x="54864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mechanisms are predictable, diagnosable, and governable.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Decision Control Operating System?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051560"/>
            <a:ext cx="8046720" cy="13716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143000"/>
            <a:ext cx="7589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first unified institutional operating system that governs how decisions are formed, validated, controlled, synchronized, resourced, and continuously adapted to produce measurable, attributable, and economically validated impact under uncertainty.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2697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is NOT: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0175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×  A framework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31012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×  A methodology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60273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×  A management tool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3895344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×  A consulting model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54880" y="269748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DCOS IS: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54880" y="3017520"/>
            <a:ext cx="402336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3017520"/>
            <a:ext cx="45720" cy="18288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3108960"/>
            <a:ext cx="3566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global standard operating system that governs whether decisions become real, measurable, and economically validated impact.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 layers. 6 governing laws.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quantitative models.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ISO-grade specification.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Paradigm Shift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97280" y="150876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926080" y="150876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0" y="150876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0" y="150876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217920" y="150876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23317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CONTROL OPERATING SYSTEM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697480"/>
            <a:ext cx="8046720" cy="137160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0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719072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6" name="Text 14"/>
          <p:cNvSpPr/>
          <p:nvPr/>
        </p:nvSpPr>
        <p:spPr>
          <a:xfrm>
            <a:off x="1719072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706624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8" name="Text 16"/>
          <p:cNvSpPr/>
          <p:nvPr/>
        </p:nvSpPr>
        <p:spPr>
          <a:xfrm>
            <a:off x="2706624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Viability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694176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0" name="Text 18"/>
          <p:cNvSpPr/>
          <p:nvPr/>
        </p:nvSpPr>
        <p:spPr>
          <a:xfrm>
            <a:off x="3694176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81728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2" name="Text 20"/>
          <p:cNvSpPr/>
          <p:nvPr/>
        </p:nvSpPr>
        <p:spPr>
          <a:xfrm>
            <a:off x="4681728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669280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4" name="Text 22"/>
          <p:cNvSpPr/>
          <p:nvPr/>
        </p:nvSpPr>
        <p:spPr>
          <a:xfrm>
            <a:off x="5669280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656832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6" name="Text 24"/>
          <p:cNvSpPr/>
          <p:nvPr/>
        </p:nvSpPr>
        <p:spPr>
          <a:xfrm>
            <a:off x="6656832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644384" y="2926080"/>
            <a:ext cx="868680" cy="868680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8" name="Text 26"/>
          <p:cNvSpPr/>
          <p:nvPr/>
        </p:nvSpPr>
        <p:spPr>
          <a:xfrm>
            <a:off x="7644384" y="2926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31520" y="42976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Execution-centric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297680" y="42976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Decision-control-centric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31520" y="45262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outputs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297680" y="4526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754880" y="45262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attributable impact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31520" y="47548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planning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297680" y="47548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754880" y="47548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governance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31520" y="49834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 adaptation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297680" y="49834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754880" y="49834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Anticipatory resilience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6 Governing Laws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Axiomatic foundations that constrain and direct how all 14 layers operate.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417320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I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31520" y="18288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is Decision-Bounded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31520" y="2286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institution can outperform its decision governance quality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383280" y="123444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38328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0" y="1417320"/>
            <a:ext cx="320040" cy="3200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97764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II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3566160" y="18288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Viability Precedes Control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3566160" y="2286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control a non-viable decision — validation before authority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6217920" y="123444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217920" y="123444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417320"/>
            <a:ext cx="320040" cy="32004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812280" y="14173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III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6400800" y="18288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Realization is Behavior-Governed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400800" y="2286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fail at the point of human adoption, not design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548640" y="310896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54864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291840"/>
            <a:ext cx="320040" cy="32004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14300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IV</a:t>
            </a:r>
            <a:endParaRPr lang="en-US" sz="1000" dirty="0"/>
          </a:p>
        </p:txBody>
      </p:sp>
      <p:sp>
        <p:nvSpPr>
          <p:cNvPr id="27" name="Text 21"/>
          <p:cNvSpPr/>
          <p:nvPr/>
        </p:nvSpPr>
        <p:spPr>
          <a:xfrm>
            <a:off x="731520" y="37033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is Synchronization-Constrained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731520" y="41605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Desynchronization is the #1 undiagnosed institutional failure</a:t>
            </a:r>
            <a:endParaRPr lang="en-US" sz="1000" dirty="0"/>
          </a:p>
        </p:txBody>
      </p:sp>
      <p:sp>
        <p:nvSpPr>
          <p:cNvPr id="29" name="Shape 23"/>
          <p:cNvSpPr/>
          <p:nvPr/>
        </p:nvSpPr>
        <p:spPr>
          <a:xfrm>
            <a:off x="3383280" y="310896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338328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160" y="3291840"/>
            <a:ext cx="320040" cy="32004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397764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V</a:t>
            </a:r>
            <a:endParaRPr lang="en-US" sz="1000" dirty="0"/>
          </a:p>
        </p:txBody>
      </p:sp>
      <p:sp>
        <p:nvSpPr>
          <p:cNvPr id="33" name="Text 26"/>
          <p:cNvSpPr/>
          <p:nvPr/>
        </p:nvSpPr>
        <p:spPr>
          <a:xfrm>
            <a:off x="3566160" y="37033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Compounds Quality</a:t>
            </a:r>
            <a:endParaRPr lang="en-US" sz="1200" dirty="0"/>
          </a:p>
        </p:txBody>
      </p:sp>
      <p:sp>
        <p:nvSpPr>
          <p:cNvPr id="34" name="Text 27"/>
          <p:cNvSpPr/>
          <p:nvPr/>
        </p:nvSpPr>
        <p:spPr>
          <a:xfrm>
            <a:off x="3566160" y="41605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systematically or repeat failures at compounding cost</a:t>
            </a:r>
            <a:endParaRPr lang="en-US" sz="1000" dirty="0"/>
          </a:p>
        </p:txBody>
      </p:sp>
      <p:sp>
        <p:nvSpPr>
          <p:cNvPr id="35" name="Shape 28"/>
          <p:cNvSpPr/>
          <p:nvPr/>
        </p:nvSpPr>
        <p:spPr>
          <a:xfrm>
            <a:off x="6217920" y="3108960"/>
            <a:ext cx="265176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6" name="Shape 29"/>
          <p:cNvSpPr/>
          <p:nvPr/>
        </p:nvSpPr>
        <p:spPr>
          <a:xfrm>
            <a:off x="6217920" y="310896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291840"/>
            <a:ext cx="320040" cy="320040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6812280" y="32918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VI</a:t>
            </a:r>
            <a:endParaRPr lang="en-US" sz="1000" dirty="0"/>
          </a:p>
        </p:txBody>
      </p:sp>
      <p:sp>
        <p:nvSpPr>
          <p:cNvPr id="39" name="Text 31"/>
          <p:cNvSpPr/>
          <p:nvPr/>
        </p:nvSpPr>
        <p:spPr>
          <a:xfrm>
            <a:off x="6400800" y="37033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 is Architectural</a:t>
            </a:r>
            <a:endParaRPr lang="en-US" sz="1200" dirty="0"/>
          </a:p>
        </p:txBody>
      </p:sp>
      <p:sp>
        <p:nvSpPr>
          <p:cNvPr id="40" name="Text 32"/>
          <p:cNvSpPr/>
          <p:nvPr/>
        </p:nvSpPr>
        <p:spPr>
          <a:xfrm>
            <a:off x="6400800" y="416052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be improvised after a crisis — must be engineered in advance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D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14-Layer System Architecture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822960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822960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886968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88696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97280" y="822960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560320" y="822960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 invariants, legitimacy, value boundaries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548640" y="1408176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1" name="Shape 9"/>
          <p:cNvSpPr/>
          <p:nvPr/>
        </p:nvSpPr>
        <p:spPr>
          <a:xfrm>
            <a:off x="548640" y="1408176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685800" y="1472184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14721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97280" y="140817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560320" y="1408176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Strategic, operational, behavioral intent structuring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548640" y="1993392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1993392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2057400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20574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097280" y="1993392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Intelligence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560320" y="19933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Classification, scenario-testing, bias control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48640" y="2578608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2578608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2642616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264261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97280" y="2578608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Viability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560320" y="2578608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Enforceability, coherence, survivability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548640" y="3163824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29" name="Shape 27"/>
          <p:cNvSpPr/>
          <p:nvPr/>
        </p:nvSpPr>
        <p:spPr>
          <a:xfrm>
            <a:off x="548640" y="3163824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0" name="Shape 28"/>
          <p:cNvSpPr/>
          <p:nvPr/>
        </p:nvSpPr>
        <p:spPr>
          <a:xfrm>
            <a:off x="685800" y="3227832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685800" y="32278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97280" y="316382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Alignment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560320" y="3163824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Adoption, incentive alignment, resistance mgmt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" y="3749040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35" name="Shape 33"/>
          <p:cNvSpPr/>
          <p:nvPr/>
        </p:nvSpPr>
        <p:spPr>
          <a:xfrm>
            <a:off x="548640" y="3749040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Shape 34"/>
          <p:cNvSpPr/>
          <p:nvPr/>
        </p:nvSpPr>
        <p:spPr>
          <a:xfrm>
            <a:off x="685800" y="3813048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685800" y="381304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097280" y="3749040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Control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2560320" y="3749040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authority and integrity of decisions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548640" y="4334256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41" name="Shape 39"/>
          <p:cNvSpPr/>
          <p:nvPr/>
        </p:nvSpPr>
        <p:spPr>
          <a:xfrm>
            <a:off x="548640" y="4334256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2" name="Shape 40"/>
          <p:cNvSpPr/>
          <p:nvPr/>
        </p:nvSpPr>
        <p:spPr>
          <a:xfrm>
            <a:off x="685800" y="4398264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3" name="Text 41"/>
          <p:cNvSpPr/>
          <p:nvPr/>
        </p:nvSpPr>
        <p:spPr>
          <a:xfrm>
            <a:off x="685800" y="4398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097280" y="433425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Synchronization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2560320" y="4334256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Timing, sequencing, dependencies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4937760" y="822960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47" name="Shape 45"/>
          <p:cNvSpPr/>
          <p:nvPr/>
        </p:nvSpPr>
        <p:spPr>
          <a:xfrm>
            <a:off x="4937760" y="822960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8" name="Shape 46"/>
          <p:cNvSpPr/>
          <p:nvPr/>
        </p:nvSpPr>
        <p:spPr>
          <a:xfrm>
            <a:off x="5074920" y="886968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9" name="Text 47"/>
          <p:cNvSpPr/>
          <p:nvPr/>
        </p:nvSpPr>
        <p:spPr>
          <a:xfrm>
            <a:off x="5074920" y="88696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486400" y="822960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Alignment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6949440" y="822960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follow decisions and intended impact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937760" y="1408176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3" name="Shape 51"/>
          <p:cNvSpPr/>
          <p:nvPr/>
        </p:nvSpPr>
        <p:spPr>
          <a:xfrm>
            <a:off x="4937760" y="1408176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4" name="Shape 52"/>
          <p:cNvSpPr/>
          <p:nvPr/>
        </p:nvSpPr>
        <p:spPr>
          <a:xfrm>
            <a:off x="5074920" y="1472184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55" name="Text 53"/>
          <p:cNvSpPr/>
          <p:nvPr/>
        </p:nvSpPr>
        <p:spPr>
          <a:xfrm>
            <a:off x="5074920" y="14721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486400" y="140817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6949440" y="1408176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Human-AI arbitration, accountability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937760" y="1993392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59" name="Shape 57"/>
          <p:cNvSpPr/>
          <p:nvPr/>
        </p:nvSpPr>
        <p:spPr>
          <a:xfrm>
            <a:off x="4937760" y="1993392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0" name="Shape 58"/>
          <p:cNvSpPr/>
          <p:nvPr/>
        </p:nvSpPr>
        <p:spPr>
          <a:xfrm>
            <a:off x="5074920" y="2057400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61" name="Text 59"/>
          <p:cNvSpPr/>
          <p:nvPr/>
        </p:nvSpPr>
        <p:spPr>
          <a:xfrm>
            <a:off x="5074920" y="20574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5486400" y="1993392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Governance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6949440" y="19933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Measure, validate, audit, attribute real impact</a:t>
            </a:r>
            <a:endParaRPr lang="en-US" sz="800" dirty="0"/>
          </a:p>
        </p:txBody>
      </p:sp>
      <p:sp>
        <p:nvSpPr>
          <p:cNvPr id="64" name="Shape 62"/>
          <p:cNvSpPr/>
          <p:nvPr/>
        </p:nvSpPr>
        <p:spPr>
          <a:xfrm>
            <a:off x="4937760" y="2578608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65" name="Shape 63"/>
          <p:cNvSpPr/>
          <p:nvPr/>
        </p:nvSpPr>
        <p:spPr>
          <a:xfrm>
            <a:off x="4937760" y="2578608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6" name="Shape 64"/>
          <p:cNvSpPr/>
          <p:nvPr/>
        </p:nvSpPr>
        <p:spPr>
          <a:xfrm>
            <a:off x="5074920" y="2642616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67" name="Text 65"/>
          <p:cNvSpPr/>
          <p:nvPr/>
        </p:nvSpPr>
        <p:spPr>
          <a:xfrm>
            <a:off x="5074920" y="264261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5486400" y="2578608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Resilience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6949440" y="2578608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absorption, recovery, evolution</a:t>
            </a:r>
            <a:endParaRPr lang="en-US" sz="800" dirty="0"/>
          </a:p>
        </p:txBody>
      </p:sp>
      <p:sp>
        <p:nvSpPr>
          <p:cNvPr id="70" name="Shape 68"/>
          <p:cNvSpPr/>
          <p:nvPr/>
        </p:nvSpPr>
        <p:spPr>
          <a:xfrm>
            <a:off x="4937760" y="3163824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71" name="Shape 69"/>
          <p:cNvSpPr/>
          <p:nvPr/>
        </p:nvSpPr>
        <p:spPr>
          <a:xfrm>
            <a:off x="4937760" y="3163824"/>
            <a:ext cx="36576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72" name="Shape 70"/>
          <p:cNvSpPr/>
          <p:nvPr/>
        </p:nvSpPr>
        <p:spPr>
          <a:xfrm>
            <a:off x="5074920" y="3227832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73" name="Text 71"/>
          <p:cNvSpPr/>
          <p:nvPr/>
        </p:nvSpPr>
        <p:spPr>
          <a:xfrm>
            <a:off x="5074920" y="32278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74" name="Text 72"/>
          <p:cNvSpPr/>
          <p:nvPr/>
        </p:nvSpPr>
        <p:spPr>
          <a:xfrm>
            <a:off x="5486400" y="316382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Intelligence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6949440" y="3163824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signals, disruption anticipation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4937760" y="3749040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77" name="Shape 75"/>
          <p:cNvSpPr/>
          <p:nvPr/>
        </p:nvSpPr>
        <p:spPr>
          <a:xfrm>
            <a:off x="4937760" y="3749040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8" name="Shape 76"/>
          <p:cNvSpPr/>
          <p:nvPr/>
        </p:nvSpPr>
        <p:spPr>
          <a:xfrm>
            <a:off x="5074920" y="3813048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79" name="Text 77"/>
          <p:cNvSpPr/>
          <p:nvPr/>
        </p:nvSpPr>
        <p:spPr>
          <a:xfrm>
            <a:off x="5074920" y="381304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5486400" y="3749040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Learning</a:t>
            </a:r>
            <a:endParaRPr lang="en-US" sz="1100" dirty="0"/>
          </a:p>
        </p:txBody>
      </p:sp>
      <p:sp>
        <p:nvSpPr>
          <p:cNvPr id="81" name="Text 79"/>
          <p:cNvSpPr/>
          <p:nvPr/>
        </p:nvSpPr>
        <p:spPr>
          <a:xfrm>
            <a:off x="6949440" y="3749040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capture, decision quality compounding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4937760" y="4334256"/>
            <a:ext cx="4114800" cy="475488"/>
          </a:xfrm>
          <a:prstGeom prst="rect">
            <a:avLst/>
          </a:prstGeom>
          <a:solidFill>
            <a:srgbClr val="142952"/>
          </a:solidFill>
          <a:ln/>
        </p:spPr>
      </p:sp>
      <p:sp>
        <p:nvSpPr>
          <p:cNvPr id="83" name="Shape 81"/>
          <p:cNvSpPr/>
          <p:nvPr/>
        </p:nvSpPr>
        <p:spPr>
          <a:xfrm>
            <a:off x="4937760" y="4334256"/>
            <a:ext cx="36576" cy="47548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4" name="Shape 82"/>
          <p:cNvSpPr/>
          <p:nvPr/>
        </p:nvSpPr>
        <p:spPr>
          <a:xfrm>
            <a:off x="5074920" y="4398264"/>
            <a:ext cx="329184" cy="329184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85" name="Text 83"/>
          <p:cNvSpPr/>
          <p:nvPr/>
        </p:nvSpPr>
        <p:spPr>
          <a:xfrm>
            <a:off x="5074920" y="43982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86" name="Text 84"/>
          <p:cNvSpPr/>
          <p:nvPr/>
        </p:nvSpPr>
        <p:spPr>
          <a:xfrm>
            <a:off x="5486400" y="4334256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Ecosystem</a:t>
            </a:r>
            <a:endParaRPr lang="en-US" sz="1100" dirty="0"/>
          </a:p>
        </p:txBody>
      </p:sp>
      <p:sp>
        <p:nvSpPr>
          <p:cNvPr id="87" name="Text 85"/>
          <p:cNvSpPr/>
          <p:nvPr/>
        </p:nvSpPr>
        <p:spPr>
          <a:xfrm>
            <a:off x="6949440" y="4334256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Mapping, monitoring, conflict resolution</a:t>
            </a:r>
            <a:endParaRPr lang="en-US" sz="800" dirty="0"/>
          </a:p>
        </p:txBody>
      </p:sp>
      <p:sp>
        <p:nvSpPr>
          <p:cNvPr id="88" name="Text 86"/>
          <p:cNvSpPr/>
          <p:nvPr/>
        </p:nvSpPr>
        <p:spPr>
          <a:xfrm>
            <a:off x="365760" y="470916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D5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layer: ISO-grade specification with "shall" statements, control objectives, evidence criteria, audit metrics, and leading indicators.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Inter-Layer Dynamics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14 layers are not a linear sequence but an integrated system with defined interaction protocols.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417320"/>
            <a:ext cx="45720" cy="59436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Upward Escalation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170992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layers escalate to upstream when assumptions are invalidated or thresholds breached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2130552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2130552"/>
            <a:ext cx="45720" cy="5943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1762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Downward Cascade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242316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Upstream modifications trigger mandatory re-validation in all downstream dependent layers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2843784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48640" y="2843784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28895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Lateral Synchronization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3136392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layers maintain real-time shared state indicators and cross-layer coherence checks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3557016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48640" y="3557016"/>
            <a:ext cx="45720" cy="594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360273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Override Authority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77240" y="3849624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 (Identity) can override any layer. Layer 6 (Control) can override Layers 7–10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4270248"/>
            <a:ext cx="804672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48640" y="4270248"/>
            <a:ext cx="45720" cy="5943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43159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Feed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77240" y="4562856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Layers 12 (External Intelligence) and 14 (Stakeholder Ecosystem) feed all other layers persistently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2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Impact Quantification Protocol (IQP)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DCOS proves that institutional impact is real, not assumed.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8046720" cy="822960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28016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E8D5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Impact = (Actual – Counterfactual) × Attribution Coefficient ± Confidence Interval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2286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Methodological Tiers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48640" y="2743200"/>
            <a:ext cx="2651760" cy="36576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880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31520" y="3154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Basic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1520" y="35661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Before-after comparison with trend adjustment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Low-complexity decisions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383280" y="27432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383280" y="2743200"/>
            <a:ext cx="265176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3566160" y="2880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566160" y="3154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Intermediate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566160" y="35661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Matched comparison groups or synthetic control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56616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decisions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17920" y="2743200"/>
            <a:ext cx="2651760" cy="2103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0" y="2743200"/>
            <a:ext cx="2651760" cy="36576"/>
          </a:xfrm>
          <a:prstGeom prst="rect">
            <a:avLst/>
          </a:prstGeom>
          <a:solidFill>
            <a:srgbClr val="0B1D3A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0" y="2880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0" y="3154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Advanced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00800" y="35661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econometric counterfactual modeling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0" y="4297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8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decisions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DCOS — Decision Control Operating System</dc:title>
  <dc:subject>PptxGenJS Presentation</dc:subject>
  <dc:creator>Strategy Team</dc:creator>
  <cp:lastModifiedBy>Strategy Team</cp:lastModifiedBy>
  <cp:revision>1</cp:revision>
  <dcterms:created xsi:type="dcterms:W3CDTF">2026-03-30T14:18:48Z</dcterms:created>
  <dcterms:modified xsi:type="dcterms:W3CDTF">2026-03-30T14:18:48Z</dcterms:modified>
</cp:coreProperties>
</file>